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wmf" ContentType="image/x-wmf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75" r:id="rId12"/>
    <p:sldMasterId id="2147483677" r:id="rId13"/>
    <p:sldMasterId id="2147483679" r:id="rId14"/>
    <p:sldMasterId id="2147483681" r:id="rId15"/>
    <p:sldMasterId id="2147483683" r:id="rId16"/>
    <p:sldMasterId id="2147483685" r:id="rId17"/>
    <p:sldMasterId id="2147483687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A3769C-8BA7-4AA4-9FB7-74869E33F2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97ADD76-D4E1-481D-989B-52440E9DF1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83A48DC5-8143-4804-972F-8391BCD7BE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02AC89D-5529-4A0E-BFE0-798753CBE0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F47530F-13A6-41BC-842F-10B7B5D6BD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780F620-A753-4E35-8D2A-40D35AF378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D773536-F0AD-4577-A1FD-DE473B3C80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9B5BBE6-6FB9-490D-824F-5C961C4128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F724B8D-1FA1-4BC8-890B-D48138ADB5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C05DD25C-221F-4161-8F01-EE895C333F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B1F93CC-5DD9-4F4D-98FF-59DE303878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C589A4-B639-41AB-9531-93FF9A44DF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36CB88E3-BCAA-474E-B98D-E82DF80712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5C3D9519-43FA-42ED-B992-0903C5A788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9B5078D4-68A5-40F6-83E7-845A030289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E1534CBC-96B0-4A9A-92FF-FFD5B27B39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BA885915-B38F-4900-B4D1-797C6CE83C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D910D8-C798-43C2-95A3-241CBF230F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713C57F-C614-44B9-A098-CE53360B08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9C87BFD-A051-462B-AC32-08B790FFDF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2D6DD97-C57A-4895-8C2D-6ADA851251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BB38E9F-ED1C-4385-A7F2-2DDD12A411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DD95AFA-DB24-467C-8D3A-358A63647F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EC1742A-21F7-447E-928B-C71B82468C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8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0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1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2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3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" name="Picture 6" descr="Droplets-HD-Title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751040" y="1300680"/>
            <a:ext cx="8689680" cy="250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48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&lt;дата/время&gt;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8CD143D-C2F4-4CD4-9E6F-6E10CD9D9135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Для правки структуры щёлкните мышью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 структуры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 структуры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Четвёртый уровень структуры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 структуры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Шестой уровень структуры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Седьмой уровень структуры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28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29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30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561EE23-8BE9-4D1C-97A8-B09E06ED70A9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8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13680" y="828720"/>
            <a:ext cx="10351440" cy="273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4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4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13680" y="3657600"/>
            <a:ext cx="10351440" cy="136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 cap="all">
                <a:solidFill>
                  <a:schemeClr val="lt1">
                    <a:lumMod val="50000"/>
                  </a:schemeClr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dt" idx="3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&lt;дата/время&gt;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ftr" idx="3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sldNum" idx="33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C32976-588B-46C8-8156-DBCA97F2652D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1055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172200" y="2367000"/>
            <a:ext cx="510516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dt" idx="3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ftr" idx="3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sldNum" idx="36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E1F5E57-FEB6-4D29-B5A6-95C0319F7125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Picture 14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6240" y="2370960"/>
            <a:ext cx="4872960" cy="67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913680" y="3051000"/>
            <a:ext cx="5105520" cy="273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396480" y="2370960"/>
            <a:ext cx="4881600" cy="67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172200" y="3051000"/>
            <a:ext cx="5105160" cy="273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dt" idx="3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ftr" idx="3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PlaceHolder 8"/>
          <p:cNvSpPr>
            <a:spLocks noGrp="1"/>
          </p:cNvSpPr>
          <p:nvPr>
            <p:ph type="sldNum" idx="39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40FC1D1-9C24-408E-9010-815B1C9A7E55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dt" idx="40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ftr" idx="41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sldNum" idx="42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9227E47-FCA4-4CE1-92F4-8981963F4746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Picture 6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dt" idx="4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ftr" idx="4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45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DB98E7A-A98E-490F-9177-F9371B78C7F9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Picture 10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3935160" cy="202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78160" y="609480"/>
            <a:ext cx="619992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913680" y="2632680"/>
            <a:ext cx="3935160" cy="31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dt" idx="46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ftr" idx="47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sldNum" idx="48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822348-9572-43A4-83D6-0A6E6B2A8AD4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5934600" cy="202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424640" y="609480"/>
            <a:ext cx="3255120" cy="518112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Tw Cen MT"/>
              </a:rPr>
              <a:t>Вставка рисунка</a:t>
            </a:r>
            <a:endParaRPr b="0" lang="en-US" sz="32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13680" y="2632680"/>
            <a:ext cx="5934600" cy="31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dt" idx="49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ftr" idx="50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sldNum" idx="51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73B4AC4-6069-4430-9D5E-FDD64F0C4C3B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3680" y="4289400"/>
            <a:ext cx="10364040" cy="81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84760" y="698400"/>
            <a:ext cx="9822240" cy="321372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Tw Cen MT"/>
              </a:rPr>
              <a:t>Вставка рисунка</a:t>
            </a:r>
            <a:endParaRPr b="0" lang="en-US" sz="32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13680" y="5108760"/>
            <a:ext cx="10364040" cy="68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4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5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6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1AFC738-8D7F-4E88-A28D-98E7BEC71BDE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64040" cy="34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3680" y="4204800"/>
            <a:ext cx="10364040" cy="158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7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8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9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6EBD561-4CB5-4FBB-9D2A-A0D1C3606AAE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Picture 10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99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720800" y="3610080"/>
            <a:ext cx="875196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372920"/>
            <a:ext cx="10364040" cy="142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0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&lt;дата/время&gt;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1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2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62415F-2364-46C6-AB21-1C45E58C69D4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TextBox 12"/>
          <p:cNvSpPr/>
          <p:nvPr/>
        </p:nvSpPr>
        <p:spPr>
          <a:xfrm>
            <a:off x="1001520" y="754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dk1"/>
                </a:solidFill>
                <a:uFillTx/>
                <a:latin typeface="Tw Cen MT"/>
              </a:rPr>
              <a:t>“</a:t>
            </a:r>
            <a:endParaRPr b="0" lang="ru-RU" sz="8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TextBox 13"/>
          <p:cNvSpPr/>
          <p:nvPr/>
        </p:nvSpPr>
        <p:spPr>
          <a:xfrm>
            <a:off x="10557720" y="29934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dk1"/>
                </a:solidFill>
                <a:uFillTx/>
                <a:latin typeface="Tw Cen MT"/>
              </a:rPr>
              <a:t>”</a:t>
            </a:r>
            <a:endParaRPr b="0" lang="ru-RU" sz="8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3680" y="2138760"/>
            <a:ext cx="10364040" cy="251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913680" y="4662360"/>
            <a:ext cx="1036404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13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 idx="14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 idx="15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53C5B0D-C865-46F4-8CCC-8C6EA8788F7C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Picture 1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64040" cy="16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32986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913680" y="2943360"/>
            <a:ext cx="3298680" cy="284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452480" y="2367000"/>
            <a:ext cx="329112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441320" y="2943360"/>
            <a:ext cx="3303000" cy="284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7973280" y="2367000"/>
            <a:ext cx="33044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7973280" y="2943360"/>
            <a:ext cx="3304440" cy="284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dt" idx="16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&lt;дата/время&gt;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9"/>
          <p:cNvSpPr>
            <a:spLocks noGrp="1"/>
          </p:cNvSpPr>
          <p:nvPr>
            <p:ph type="ftr" idx="17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10"/>
          <p:cNvSpPr>
            <a:spLocks noGrp="1"/>
          </p:cNvSpPr>
          <p:nvPr>
            <p:ph type="sldNum" idx="18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367F2C5-F4FB-4D74-BBA6-E2BA7EBE4CFF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Picture 15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10920"/>
            <a:ext cx="10364040" cy="160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4204800"/>
            <a:ext cx="32961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2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913680" y="2367000"/>
            <a:ext cx="3296160" cy="152352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Tw Cen MT"/>
              </a:rPr>
              <a:t>Вставка рисунка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781160"/>
            <a:ext cx="3296160" cy="100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442760" y="4204800"/>
            <a:ext cx="33015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2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body"/>
          </p:nvPr>
        </p:nvSpPr>
        <p:spPr>
          <a:xfrm>
            <a:off x="4441320" y="2367000"/>
            <a:ext cx="3303000" cy="152352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Tw Cen MT"/>
              </a:rPr>
              <a:t>Вставка рисунка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body"/>
          </p:nvPr>
        </p:nvSpPr>
        <p:spPr>
          <a:xfrm>
            <a:off x="4441320" y="4781160"/>
            <a:ext cx="3303000" cy="100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2" name="PlaceHolder 8"/>
          <p:cNvSpPr>
            <a:spLocks noGrp="1"/>
          </p:cNvSpPr>
          <p:nvPr>
            <p:ph type="body"/>
          </p:nvPr>
        </p:nvSpPr>
        <p:spPr>
          <a:xfrm>
            <a:off x="7973280" y="4204800"/>
            <a:ext cx="33004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2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2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3" name="PlaceHolder 9"/>
          <p:cNvSpPr>
            <a:spLocks noGrp="1"/>
          </p:cNvSpPr>
          <p:nvPr>
            <p:ph type="body"/>
          </p:nvPr>
        </p:nvSpPr>
        <p:spPr>
          <a:xfrm>
            <a:off x="7973280" y="2367000"/>
            <a:ext cx="3304440" cy="152352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Tw Cen MT"/>
              </a:rPr>
              <a:t>Вставка рисунка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4" name="PlaceHolder 10"/>
          <p:cNvSpPr>
            <a:spLocks noGrp="1"/>
          </p:cNvSpPr>
          <p:nvPr>
            <p:ph type="body"/>
          </p:nvPr>
        </p:nvSpPr>
        <p:spPr>
          <a:xfrm>
            <a:off x="7973280" y="4781160"/>
            <a:ext cx="3304800" cy="100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5" name="PlaceHolder 11"/>
          <p:cNvSpPr>
            <a:spLocks noGrp="1"/>
          </p:cNvSpPr>
          <p:nvPr>
            <p:ph type="dt" idx="19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&lt;дата/время&gt;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12"/>
          <p:cNvSpPr>
            <a:spLocks noGrp="1"/>
          </p:cNvSpPr>
          <p:nvPr>
            <p:ph type="ftr" idx="20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13"/>
          <p:cNvSpPr>
            <a:spLocks noGrp="1"/>
          </p:cNvSpPr>
          <p:nvPr>
            <p:ph type="sldNum" idx="21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E3A7A90-7A6A-4F5F-87A2-E5BE972CC0A4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404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dt" idx="22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ftr" idx="23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sldNum" idx="24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5455FDE-5001-47EB-B6AE-774B53B3C574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Picture 8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724960" y="609480"/>
            <a:ext cx="255312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заголовка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913680" y="609480"/>
            <a:ext cx="765828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w Cen MT"/>
              </a:rPr>
              <a:t>Образец текста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 cap="all">
                <a:solidFill>
                  <a:schemeClr val="dk1"/>
                </a:solidFill>
                <a:uFillTx/>
                <a:latin typeface="Tw Cen MT"/>
              </a:rPr>
              <a:t>Второй уровень</a:t>
            </a:r>
            <a:endParaRPr b="0" lang="en-US" sz="18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 cap="all">
                <a:solidFill>
                  <a:schemeClr val="dk1"/>
                </a:solidFill>
                <a:uFillTx/>
                <a:latin typeface="Tw Cen MT"/>
              </a:rPr>
              <a:t>Третий уровень</a:t>
            </a:r>
            <a:endParaRPr b="0" lang="en-US" sz="1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Четвертый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w Cen MT"/>
              </a:rPr>
              <a:t>Пятый уровень</a:t>
            </a:r>
            <a:endParaRPr b="0" lang="en-US" sz="14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25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ftr" idx="26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sldNum" idx="27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1000" strike="noStrike" u="none">
                <a:solidFill>
                  <a:schemeClr val="dk1"/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38ACC9-7924-4FF6-9BD6-EA41D9F14B87}" type="slidenum">
              <a:rPr b="0" lang="ru-RU" sz="1000" strike="noStrike" u="none">
                <a:solidFill>
                  <a:schemeClr val="dk1"/>
                </a:solidFill>
                <a:uFillTx/>
                <a:latin typeface="Tw Cen MT"/>
              </a:rPr>
              <a:t>1</a:t>
            </a:fld>
            <a:endParaRPr b="0" lang="ru-RU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751040" y="1300680"/>
            <a:ext cx="8689680" cy="250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48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Теплопроводность</a:t>
            </a:r>
            <a:endParaRPr b="0" lang="en-US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-3209760" y="4960800"/>
            <a:ext cx="8689680" cy="416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599640" indent="0" algn="just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chemeClr val="dk1"/>
                </a:solidFill>
                <a:uFillTx/>
                <a:latin typeface="Times New Roman"/>
              </a:rPr>
              <a:t>Работал над проектом: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99640" indent="0" algn="just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 cap="all">
                <a:solidFill>
                  <a:srgbClr val="000000"/>
                </a:solidFill>
                <a:uFillTx/>
                <a:latin typeface="Times New Roman"/>
                <a:ea typeface="Calibri"/>
              </a:rPr>
              <a:t>Майоров Александр Сергеевич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Пример практического расчёта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Материал: Алюминий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Площадь: 0.1 м²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Толщина: 0.02 м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T0 = 90 °C, T1 = 20 °C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Результаты: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Тепловой поток: ~825 Вт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Время до 90%: ~36 секунд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Применимо в строительстве, теплообменниках, посуде.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ИСПОЛЬЗУЕМЫЕ ТЕХНОЛОГИИ 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913680" y="1936080"/>
            <a:ext cx="10363320" cy="474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HTML -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Язык разметки для создания структуры веб-страниц 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CSS -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Язык стилей для оформления внешнего вида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HTML-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страниц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Framework flask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 - Легковесный веб-фреймворк на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Python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для создания веб-приложений и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API.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Простой и расширяемый.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Python matplotlib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 - Библиотека для визуализации данных в </a:t>
            </a:r>
            <a:r>
              <a:rPr b="0" lang="en-GB" sz="2000" strike="noStrike" u="none" cap="all">
                <a:solidFill>
                  <a:schemeClr val="dk1"/>
                </a:solidFill>
                <a:uFillTx/>
                <a:latin typeface="Times New Roman"/>
              </a:rPr>
              <a:t>Python. </a:t>
            </a: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Позволяет создавать графики и диаграммы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СПИСОК ЛИТЕРАТУРЫ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0" y="1978200"/>
            <a:ext cx="12191760" cy="487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1. Incropera, F.P.,  DeWitt, D.P. (2007). *Fundamentals of Heat and Mass Transfer*. John Wiley  Sons.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2. Holman, J.P. (2010). *Heat Transfer*. McGraw-Hill.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3. Hsu, C.-H.,  Chen, Y.-C. (2018). "Thermal Conductivity Measurement Techniques." *Journal of Materials Science*.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 cap="all">
                <a:solidFill>
                  <a:schemeClr val="dk1"/>
                </a:solidFill>
                <a:uFillTx/>
                <a:latin typeface="Times New Roman"/>
              </a:rPr>
              <a:t>4</a:t>
            </a:r>
            <a:r>
              <a:rPr b="0" lang="en-GB" sz="2400" strike="noStrike" u="none" cap="all">
                <a:solidFill>
                  <a:schemeClr val="dk1"/>
                </a:solidFill>
                <a:uFillTx/>
                <a:latin typeface="Times New Roman"/>
              </a:rPr>
              <a:t>. Callister, W.D.,  Rethwisch, D.G. (2018). *Materials Science and Engineering: An Introduction*. Wiley.</a:t>
            </a:r>
            <a:endParaRPr b="0" lang="en-US" sz="24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913680" y="26308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Спасибо за внимание !!! )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31120" y="1401840"/>
            <a:ext cx="8295480" cy="30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44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Теплопроводность или теплопередача?</a:t>
            </a:r>
            <a:endParaRPr b="0" lang="en-US" sz="4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pic>
        <p:nvPicPr>
          <p:cNvPr id="158" name="Рисунок 3" descr=""/>
          <p:cNvPicPr/>
          <p:nvPr/>
        </p:nvPicPr>
        <p:blipFill>
          <a:blip r:embed="rId1"/>
          <a:stretch/>
        </p:blipFill>
        <p:spPr>
          <a:xfrm rot="439800">
            <a:off x="8543880" y="2580840"/>
            <a:ext cx="2809080" cy="3575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967640" y="419400"/>
            <a:ext cx="675036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Механизмы теплопередачи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705920" y="2434680"/>
            <a:ext cx="755928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Tw Cen MT"/>
              <a:buAutoNum type="arabicPeriod"/>
            </a:pPr>
            <a:r>
              <a:rPr b="1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Теплопроводность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Передача тепла между частицами вещества при непосредственном контакте.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Tw Cen MT"/>
              <a:buAutoNum type="arabicPeriod" startAt="2"/>
              <a:tabLst>
                <a:tab algn="l" pos="0"/>
              </a:tabLst>
            </a:pPr>
            <a:r>
              <a:rPr b="1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Конвекция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Передача тепла за счет движения нагретого вещества (жидкости или газа).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Tw Cen MT"/>
              <a:buAutoNum type="arabicPeriod" startAt="3"/>
              <a:tabLst>
                <a:tab algn="l" pos="0"/>
              </a:tabLst>
            </a:pPr>
            <a:r>
              <a:rPr b="1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Излучение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trike="noStrike" u="none" cap="all">
                <a:solidFill>
                  <a:schemeClr val="dk1"/>
                </a:solidFill>
                <a:uFillTx/>
                <a:latin typeface="Times New Roman"/>
              </a:rPr>
              <a:t>Передача тепла за счет электромагнитных волн.</a:t>
            </a:r>
            <a:endParaRPr b="0" lang="en-US" sz="26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pic>
        <p:nvPicPr>
          <p:cNvPr id="161" name="Рисунок 8" descr=""/>
          <p:cNvPicPr/>
          <p:nvPr/>
        </p:nvPicPr>
        <p:blipFill>
          <a:blip r:embed="rId1"/>
          <a:stretch/>
        </p:blipFill>
        <p:spPr>
          <a:xfrm>
            <a:off x="0" y="0"/>
            <a:ext cx="452700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119200" y="618480"/>
            <a:ext cx="615888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Свойства, влияющие на теплопроводность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119200" y="279144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Плотность</a:t>
            </a:r>
            <a:endParaRPr b="0" lang="en-US" sz="4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Теплоемкость</a:t>
            </a:r>
            <a:endParaRPr b="0" lang="en-US" sz="4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Температура</a:t>
            </a:r>
            <a:endParaRPr b="0" lang="en-US" sz="4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4000" strike="noStrike" u="none" cap="all">
                <a:solidFill>
                  <a:schemeClr val="dk1"/>
                </a:solidFill>
                <a:uFillTx/>
                <a:latin typeface="Times New Roman"/>
              </a:rPr>
              <a:t>Фазовое состояние</a:t>
            </a:r>
            <a:endParaRPr b="0" lang="en-US" sz="4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  <p:pic>
        <p:nvPicPr>
          <p:cNvPr id="164" name="Рисунок 4" descr=""/>
          <p:cNvPicPr/>
          <p:nvPr/>
        </p:nvPicPr>
        <p:blipFill>
          <a:blip r:embed="rId1"/>
          <a:srcRect l="0" t="0" r="62712" b="0"/>
          <a:stretch/>
        </p:blipFill>
        <p:spPr>
          <a:xfrm>
            <a:off x="231120" y="0"/>
            <a:ext cx="4413960" cy="6852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Будущие теплопроводности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Улучшение материалов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Новые технологии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 cap="all">
                <a:solidFill>
                  <a:schemeClr val="dk1"/>
                </a:solidFill>
                <a:uFillTx/>
                <a:latin typeface="Times New Roman"/>
              </a:rPr>
              <a:t>(Применение технологий, таких как тепловые трубы и системы тепловых насосов, позволит повысить эффективность использования энергии и снизить потребление ресурсов.)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Применение теплопроводности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pic>
        <p:nvPicPr>
          <p:cNvPr id="168" name="Рисунок 4" descr=""/>
          <p:cNvPicPr/>
          <p:nvPr/>
        </p:nvPicPr>
        <p:blipFill>
          <a:blip r:embed="rId1"/>
          <a:srcRect l="0" t="0" r="0" b="70335"/>
          <a:stretch/>
        </p:blipFill>
        <p:spPr>
          <a:xfrm>
            <a:off x="0" y="4507200"/>
            <a:ext cx="12191760" cy="235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Box 5"/>
          <p:cNvSpPr/>
          <p:nvPr/>
        </p:nvSpPr>
        <p:spPr>
          <a:xfrm>
            <a:off x="7013520" y="2398320"/>
            <a:ext cx="509796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АВТОМОБИЛЕСТРОЕНИЕ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ЭЛЕКТРОНИКА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TextBox 8"/>
          <p:cNvSpPr/>
          <p:nvPr/>
        </p:nvSpPr>
        <p:spPr>
          <a:xfrm>
            <a:off x="2074680" y="2446560"/>
            <a:ext cx="2989800" cy="20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ОТОПЛЕНИЕ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КУЛИНАРИЯ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3600" strike="noStrike" u="none" cap="all">
                <a:solidFill>
                  <a:schemeClr val="dk1"/>
                </a:solidFill>
                <a:uFillTx/>
                <a:latin typeface="Times New Roman"/>
              </a:rPr>
              <a:t>О чём наш проект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914400" y="1782000"/>
            <a:ext cx="10363320" cy="505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Мы разработали веб-приложение, которое: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432000" indent="-324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рассчитывает тепловой поток и время теплопередачи с учётом материала;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432000" indent="-324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отображает графики температурных изменений;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432000" indent="-324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помогает понять, как быстро тело нагреется или остынет в окружающей среде.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432000"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Всё основано на реальных физических формулах, включая экспоненциальное охлаждение.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Зачем это нужно?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48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Сайт позволяет быстро и наглядно рассчитать: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Поток тепла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Время теплопередачи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Графики изменений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Применение: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Радиаторы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Бытовая техника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Промышленные процессы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Учебные цели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13680" y="18000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600" strike="noStrike" u="none" cap="all">
                <a:solidFill>
                  <a:schemeClr val="dk1"/>
                </a:solidFill>
                <a:uFillTx/>
                <a:latin typeface="Tw Cen MT"/>
              </a:rPr>
              <a:t>ОСНОВНАЯ формула ДЛЯ расчёта времени</a:t>
            </a:r>
            <a:endParaRPr b="0" lang="en-US" sz="3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913680" y="1260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 = ((-ρ * c * V) / (k * S)) * ln((T - T1) / (T0 – T1)) Где: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ρ — плотность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c — удельная теплоёмкость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V — объём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k — теплопроводность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S — площадь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 — конечная температура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T0 — начальная температура тела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T1 — температура среды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    </a:t>
            </a:r>
            <a:r>
              <a:rPr b="0" lang="en-US" sz="2000" strike="noStrike" u="none" cap="all">
                <a:solidFill>
                  <a:schemeClr val="dk1"/>
                </a:solidFill>
                <a:uFillTx/>
                <a:latin typeface="Tw Cen MT"/>
              </a:rPr>
              <a:t>Формула описывает, как быстро тело приближается к температуре окружающей среды.</a:t>
            </a:r>
            <a:endParaRPr b="0" lang="en-US" sz="2000" strike="noStrike" u="none" cap="all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Капля">
  <a:themeElements>
    <a:clrScheme name="Капля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{C808CA49-9AA0-C749-B8FA-9183C9EDCBD5}tf10001073</Template>
  <TotalTime>212</TotalTime>
  <Application>LibreOffice/24.8.6.2$Windows_X86_64 LibreOffice_project/6d98ba145e9a8a39fc57bcc76981d1fb1316c60c</Application>
  <AppVersion>15.0000</AppVersion>
  <Words>280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2025-02-17T18:52:18Z</dcterms:created>
  <dc:creator>Ekaterina Ekaterina</dc:creator>
  <dc:description/>
  <dc:language>ru-RU</dc:language>
  <cp:lastModifiedBy/>
  <dcterms:modified xsi:type="dcterms:W3CDTF">2025-05-30T15:27:23Z</dcterms:modified>
  <cp:revision>7</cp:revision>
  <dc:subject/>
  <dc:title>Теплопроводность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11</vt:i4>
  </property>
</Properties>
</file>